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76" r:id="rId7"/>
    <p:sldId id="277" r:id="rId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2" autoAdjust="0"/>
    <p:restoredTop sz="94660"/>
  </p:normalViewPr>
  <p:slideViewPr>
    <p:cSldViewPr>
      <p:cViewPr varScale="1">
        <p:scale>
          <a:sx n="126" d="100"/>
          <a:sy n="126" d="100"/>
        </p:scale>
        <p:origin x="6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1187450" y="549275"/>
            <a:ext cx="6840538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ea typeface="ＭＳ Ｐゴシック" pitchFamily="50" charset="-128"/>
            </a:endParaRPr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8364319" y="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5B46FAB-65ED-4845-AEFA-C95ED8B299B8}" type="slidenum">
              <a:rPr kumimoji="1" lang="ja-JP" altLang="en-US" sz="1600" smtClean="0">
                <a:latin typeface="+mj-ea"/>
                <a:ea typeface="+mj-ea"/>
              </a:rPr>
              <a:pPr/>
              <a:t>‹#›</a:t>
            </a:fld>
            <a:r>
              <a:rPr kumimoji="1" lang="en-US" altLang="ja-JP" sz="1600" dirty="0">
                <a:latin typeface="+mj-ea"/>
                <a:ea typeface="+mj-ea"/>
              </a:rPr>
              <a:t>/52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807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右矢印 36">
            <a:extLst>
              <a:ext uri="{FF2B5EF4-FFF2-40B4-BE49-F238E27FC236}">
                <a16:creationId xmlns:a16="http://schemas.microsoft.com/office/drawing/2014/main" id="{E53348A9-4764-8541-91ED-8517358FD41D}"/>
              </a:ext>
            </a:extLst>
          </p:cNvPr>
          <p:cNvSpPr/>
          <p:nvPr/>
        </p:nvSpPr>
        <p:spPr>
          <a:xfrm rot="1189498">
            <a:off x="5122086" y="2031727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6011E4-712E-D342-9E57-9E2821F2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564904"/>
            <a:ext cx="1368152" cy="16766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5EFCAE-CA62-7A41-A49B-EBE9BF83E8BD}"/>
              </a:ext>
            </a:extLst>
          </p:cNvPr>
          <p:cNvSpPr/>
          <p:nvPr/>
        </p:nvSpPr>
        <p:spPr>
          <a:xfrm>
            <a:off x="323528" y="5373216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873B6A-F6E4-0544-AE36-E49777412A1E}"/>
              </a:ext>
            </a:extLst>
          </p:cNvPr>
          <p:cNvSpPr/>
          <p:nvPr/>
        </p:nvSpPr>
        <p:spPr>
          <a:xfrm>
            <a:off x="6588224" y="5085184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54CBCC-BD49-1948-8D6F-BA20FAF4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772816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4EBC44A-8AE5-5440-AE63-722BF81F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797152"/>
            <a:ext cx="1579612" cy="157961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8925125-D77E-7E4C-BC1F-AE5693106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068960"/>
            <a:ext cx="1224136" cy="12241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50EEB7-A6A0-7349-8A90-E8EB247C4615}"/>
              </a:ext>
            </a:extLst>
          </p:cNvPr>
          <p:cNvSpPr txBox="1"/>
          <p:nvPr/>
        </p:nvSpPr>
        <p:spPr>
          <a:xfrm>
            <a:off x="611560" y="11663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27BB28-7AFC-D045-A2D5-F16098B1DB2D}"/>
              </a:ext>
            </a:extLst>
          </p:cNvPr>
          <p:cNvSpPr txBox="1"/>
          <p:nvPr/>
        </p:nvSpPr>
        <p:spPr>
          <a:xfrm>
            <a:off x="5652120" y="116632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2DF1FC0-4079-EA4E-BC52-3D286ECE5B7B}"/>
              </a:ext>
            </a:extLst>
          </p:cNvPr>
          <p:cNvSpPr/>
          <p:nvPr/>
        </p:nvSpPr>
        <p:spPr>
          <a:xfrm>
            <a:off x="395536" y="1772816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09EBD6-BA64-B14E-901B-B4C67DFF875D}"/>
              </a:ext>
            </a:extLst>
          </p:cNvPr>
          <p:cNvSpPr txBox="1"/>
          <p:nvPr/>
        </p:nvSpPr>
        <p:spPr>
          <a:xfrm>
            <a:off x="3851920" y="11247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5092399-F0DE-2941-B5AF-C315A79F4500}"/>
              </a:ext>
            </a:extLst>
          </p:cNvPr>
          <p:cNvSpPr txBox="1"/>
          <p:nvPr/>
        </p:nvSpPr>
        <p:spPr>
          <a:xfrm>
            <a:off x="3995936" y="4005064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6313D52-FAD5-424D-A565-A82FA177188B}"/>
              </a:ext>
            </a:extLst>
          </p:cNvPr>
          <p:cNvSpPr txBox="1"/>
          <p:nvPr/>
        </p:nvSpPr>
        <p:spPr>
          <a:xfrm>
            <a:off x="755576" y="13407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FFEC824-6BA0-724C-B552-5FC755E8C353}"/>
              </a:ext>
            </a:extLst>
          </p:cNvPr>
          <p:cNvSpPr/>
          <p:nvPr/>
        </p:nvSpPr>
        <p:spPr>
          <a:xfrm>
            <a:off x="6804248" y="2276872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ADE675-611A-8640-8F34-D6F7700B9BA0}"/>
              </a:ext>
            </a:extLst>
          </p:cNvPr>
          <p:cNvSpPr/>
          <p:nvPr/>
        </p:nvSpPr>
        <p:spPr>
          <a:xfrm>
            <a:off x="6300192" y="206084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E91A7A-B445-2147-BF64-65216E80521C}"/>
              </a:ext>
            </a:extLst>
          </p:cNvPr>
          <p:cNvSpPr/>
          <p:nvPr/>
        </p:nvSpPr>
        <p:spPr>
          <a:xfrm>
            <a:off x="5796136" y="184482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820BF1D-1E1D-D046-9B3D-66F5E1F052A5}"/>
              </a:ext>
            </a:extLst>
          </p:cNvPr>
          <p:cNvSpPr/>
          <p:nvPr/>
        </p:nvSpPr>
        <p:spPr>
          <a:xfrm>
            <a:off x="5292080" y="17008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6AF8FD-5CF6-9446-8A0A-3145494C688C}"/>
              </a:ext>
            </a:extLst>
          </p:cNvPr>
          <p:cNvSpPr txBox="1"/>
          <p:nvPr/>
        </p:nvSpPr>
        <p:spPr>
          <a:xfrm>
            <a:off x="683568" y="49411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F6411273-AAEF-5549-8089-F3578C01879B}"/>
              </a:ext>
            </a:extLst>
          </p:cNvPr>
          <p:cNvSpPr/>
          <p:nvPr/>
        </p:nvSpPr>
        <p:spPr>
          <a:xfrm>
            <a:off x="3203848" y="19168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7287F517-D22C-3B4D-8656-A6E68E274CBF}"/>
              </a:ext>
            </a:extLst>
          </p:cNvPr>
          <p:cNvSpPr/>
          <p:nvPr/>
        </p:nvSpPr>
        <p:spPr>
          <a:xfrm>
            <a:off x="3131840" y="55892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FC137512-1503-0647-83EB-0ED15B3C4388}"/>
              </a:ext>
            </a:extLst>
          </p:cNvPr>
          <p:cNvSpPr/>
          <p:nvPr/>
        </p:nvSpPr>
        <p:spPr>
          <a:xfrm rot="16200000">
            <a:off x="1403648" y="263691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3EB8155A-BC2B-0247-9C63-BB42C839AF1A}"/>
              </a:ext>
            </a:extLst>
          </p:cNvPr>
          <p:cNvSpPr/>
          <p:nvPr/>
        </p:nvSpPr>
        <p:spPr>
          <a:xfrm rot="5400000">
            <a:off x="1403648" y="4365104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DA364521-3FEB-6F40-8D5E-230E1516F2C2}"/>
              </a:ext>
            </a:extLst>
          </p:cNvPr>
          <p:cNvSpPr/>
          <p:nvPr/>
        </p:nvSpPr>
        <p:spPr>
          <a:xfrm>
            <a:off x="5652120" y="55172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852DBE89-327D-8246-93B4-E5E1B9785042}"/>
              </a:ext>
            </a:extLst>
          </p:cNvPr>
          <p:cNvSpPr/>
          <p:nvPr/>
        </p:nvSpPr>
        <p:spPr>
          <a:xfrm rot="17100000">
            <a:off x="7223384" y="4403109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78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1B9986C-A71E-7E46-97E2-DBF90F29086A}"/>
              </a:ext>
            </a:extLst>
          </p:cNvPr>
          <p:cNvSpPr txBox="1"/>
          <p:nvPr/>
        </p:nvSpPr>
        <p:spPr>
          <a:xfrm>
            <a:off x="3275856" y="332656"/>
            <a:ext cx="2613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Python</a:t>
            </a:r>
            <a:r>
              <a:rPr kumimoji="1" lang="ja-JP" altLang="en-US" sz="2400"/>
              <a:t>の実行方法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F669E4-AE3D-734D-A516-9A7D7413473D}"/>
              </a:ext>
            </a:extLst>
          </p:cNvPr>
          <p:cNvSpPr/>
          <p:nvPr/>
        </p:nvSpPr>
        <p:spPr>
          <a:xfrm>
            <a:off x="3995936" y="162880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1 つの角を切り取った四角形 3">
            <a:extLst>
              <a:ext uri="{FF2B5EF4-FFF2-40B4-BE49-F238E27FC236}">
                <a16:creationId xmlns:a16="http://schemas.microsoft.com/office/drawing/2014/main" id="{2A24C87C-F58D-6B44-8AF0-B7EA5EE53A9C}"/>
              </a:ext>
            </a:extLst>
          </p:cNvPr>
          <p:cNvSpPr/>
          <p:nvPr/>
        </p:nvSpPr>
        <p:spPr>
          <a:xfrm>
            <a:off x="3851920" y="119675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E7D2CB-A4FF-E348-AE3E-D09CDA50152D}"/>
              </a:ext>
            </a:extLst>
          </p:cNvPr>
          <p:cNvSpPr txBox="1"/>
          <p:nvPr/>
        </p:nvSpPr>
        <p:spPr>
          <a:xfrm>
            <a:off x="3995936" y="119675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D41E2D-2FB3-5B4B-830C-4FA03D4F0845}"/>
              </a:ext>
            </a:extLst>
          </p:cNvPr>
          <p:cNvSpPr txBox="1"/>
          <p:nvPr/>
        </p:nvSpPr>
        <p:spPr>
          <a:xfrm>
            <a:off x="179512" y="1196752"/>
            <a:ext cx="3456384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エディタでプログラムをファイルに保存し、コマンドラインで</a:t>
            </a:r>
            <a:r>
              <a:rPr kumimoji="1" lang="en-US" altLang="ja-JP" sz="1600"/>
              <a:t>Python</a:t>
            </a:r>
            <a:r>
              <a:rPr kumimoji="1" lang="ja-JP" altLang="en-US" sz="160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097FB9-22FE-FA4E-A2FD-307EBEF99DB7}"/>
              </a:ext>
            </a:extLst>
          </p:cNvPr>
          <p:cNvSpPr/>
          <p:nvPr/>
        </p:nvSpPr>
        <p:spPr>
          <a:xfrm>
            <a:off x="3923928" y="2708920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40F3BB9-58BD-9B41-8AD2-97922066C9B7}"/>
              </a:ext>
            </a:extLst>
          </p:cNvPr>
          <p:cNvSpPr txBox="1"/>
          <p:nvPr/>
        </p:nvSpPr>
        <p:spPr>
          <a:xfrm>
            <a:off x="251520" y="270892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IPython</a:t>
            </a:r>
            <a:r>
              <a:rPr lang="ja-JP" altLang="en-US" sz="1600"/>
              <a:t>という対話的シェルを使う</a:t>
            </a:r>
            <a:endParaRPr lang="en-US" altLang="ja-JP" sz="1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896C89-0A8C-E94E-8B98-0EE8CF5BA726}"/>
              </a:ext>
            </a:extLst>
          </p:cNvPr>
          <p:cNvSpPr txBox="1"/>
          <p:nvPr/>
        </p:nvSpPr>
        <p:spPr>
          <a:xfrm>
            <a:off x="7092280" y="141277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B4C91B9-79E7-4643-A198-62E3A625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437112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61FF8BE-53FE-6045-9B2E-04F9F8FAD1AB}"/>
              </a:ext>
            </a:extLst>
          </p:cNvPr>
          <p:cNvSpPr txBox="1"/>
          <p:nvPr/>
        </p:nvSpPr>
        <p:spPr>
          <a:xfrm>
            <a:off x="179512" y="4437112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Jupyter Notebook</a:t>
            </a:r>
            <a:r>
              <a:rPr kumimoji="1" lang="ja-JP" altLang="en-US" sz="1600"/>
              <a:t>を使う</a:t>
            </a:r>
            <a:r>
              <a:rPr kumimoji="1" lang="en-US" altLang="ja-JP" sz="1600"/>
              <a:t> (</a:t>
            </a:r>
            <a:r>
              <a:rPr kumimoji="1" lang="ja-JP" altLang="en-US" sz="1600">
                <a:solidFill>
                  <a:srgbClr val="FF0000"/>
                </a:solidFill>
              </a:rPr>
              <a:t>オススメ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ECC04234-0686-944E-BDDB-EB90D56599D2}"/>
              </a:ext>
            </a:extLst>
          </p:cNvPr>
          <p:cNvSpPr/>
          <p:nvPr/>
        </p:nvSpPr>
        <p:spPr>
          <a:xfrm>
            <a:off x="6588224" y="1484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30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B9DEF7-0173-DA46-BB3E-838D0730AD82}"/>
              </a:ext>
            </a:extLst>
          </p:cNvPr>
          <p:cNvSpPr txBox="1"/>
          <p:nvPr/>
        </p:nvSpPr>
        <p:spPr>
          <a:xfrm>
            <a:off x="899592" y="83671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エディタでプログラムを作成</a:t>
            </a:r>
            <a:endParaRPr kumimoji="1" lang="en-US" altLang="ja-JP"/>
          </a:p>
          <a:p>
            <a:r>
              <a:rPr lang="ja-JP" altLang="en-US"/>
              <a:t>ファイルに保存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1AB106-7157-F849-893C-6C6443D75C68}"/>
              </a:ext>
            </a:extLst>
          </p:cNvPr>
          <p:cNvSpPr txBox="1"/>
          <p:nvPr/>
        </p:nvSpPr>
        <p:spPr>
          <a:xfrm>
            <a:off x="4860032" y="836712"/>
            <a:ext cx="2929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コマンドラインで</a:t>
            </a:r>
            <a:r>
              <a:rPr kumimoji="1" lang="en-US" altLang="ja-JP"/>
              <a:t>Python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kumimoji="1" lang="ja-JP" altLang="en-US"/>
              <a:t>食わせて実行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4BC46-7371-844F-8991-7915CC5A6633}"/>
              </a:ext>
            </a:extLst>
          </p:cNvPr>
          <p:cNvSpPr txBox="1"/>
          <p:nvPr/>
        </p:nvSpPr>
        <p:spPr>
          <a:xfrm>
            <a:off x="3203848" y="260648"/>
            <a:ext cx="2208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3738ED-FDC6-9F4F-A9FE-73843267A489}"/>
              </a:ext>
            </a:extLst>
          </p:cNvPr>
          <p:cNvSpPr txBox="1"/>
          <p:nvPr/>
        </p:nvSpPr>
        <p:spPr>
          <a:xfrm>
            <a:off x="1691680" y="270892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1798142-98EA-124F-A7B2-7CB8DACE3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67E631-3662-3449-A056-C10170E0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8643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66790-2E05-244D-ACC4-6F85EF552DD5}"/>
              </a:ext>
            </a:extLst>
          </p:cNvPr>
          <p:cNvSpPr txBox="1"/>
          <p:nvPr/>
        </p:nvSpPr>
        <p:spPr>
          <a:xfrm>
            <a:off x="1691680" y="371703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D4D907D-26AC-B74D-B6C9-867F2E52BA0B}"/>
              </a:ext>
            </a:extLst>
          </p:cNvPr>
          <p:cNvSpPr/>
          <p:nvPr/>
        </p:nvSpPr>
        <p:spPr>
          <a:xfrm>
            <a:off x="1691680" y="198884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0C1DF468-2F2B-8643-8452-6818FD1BBA5F}"/>
              </a:ext>
            </a:extLst>
          </p:cNvPr>
          <p:cNvSpPr/>
          <p:nvPr/>
        </p:nvSpPr>
        <p:spPr>
          <a:xfrm>
            <a:off x="1547664" y="155679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8678AA-14AE-1D40-B2B2-662117797E7B}"/>
              </a:ext>
            </a:extLst>
          </p:cNvPr>
          <p:cNvSpPr txBox="1"/>
          <p:nvPr/>
        </p:nvSpPr>
        <p:spPr>
          <a:xfrm>
            <a:off x="1691680" y="155679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D3464E1-88E1-2645-B1DA-DDACA2DCA920}"/>
              </a:ext>
            </a:extLst>
          </p:cNvPr>
          <p:cNvSpPr txBox="1"/>
          <p:nvPr/>
        </p:nvSpPr>
        <p:spPr>
          <a:xfrm>
            <a:off x="4788024" y="177281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756F3B4B-4168-C24C-B60B-E88BC95394A3}"/>
              </a:ext>
            </a:extLst>
          </p:cNvPr>
          <p:cNvSpPr/>
          <p:nvPr/>
        </p:nvSpPr>
        <p:spPr>
          <a:xfrm>
            <a:off x="4283968" y="184482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75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矢印 6">
            <a:extLst>
              <a:ext uri="{FF2B5EF4-FFF2-40B4-BE49-F238E27FC236}">
                <a16:creationId xmlns:a16="http://schemas.microsoft.com/office/drawing/2014/main" id="{7DBB8463-229D-5B4E-A715-E6104AB0C490}"/>
              </a:ext>
            </a:extLst>
          </p:cNvPr>
          <p:cNvSpPr/>
          <p:nvPr/>
        </p:nvSpPr>
        <p:spPr>
          <a:xfrm>
            <a:off x="3347864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2210FC-8613-B643-ADD4-418346DE7D0C}"/>
              </a:ext>
            </a:extLst>
          </p:cNvPr>
          <p:cNvSpPr txBox="1"/>
          <p:nvPr/>
        </p:nvSpPr>
        <p:spPr>
          <a:xfrm>
            <a:off x="3923928" y="83671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以後、プログラムを対話的に実行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80062C-7131-9F4A-9F97-943359B719F4}"/>
              </a:ext>
            </a:extLst>
          </p:cNvPr>
          <p:cNvSpPr txBox="1"/>
          <p:nvPr/>
        </p:nvSpPr>
        <p:spPr>
          <a:xfrm>
            <a:off x="3203848" y="260648"/>
            <a:ext cx="2272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IPython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912597-E45E-E440-9B8C-5A09000EB529}"/>
              </a:ext>
            </a:extLst>
          </p:cNvPr>
          <p:cNvSpPr txBox="1"/>
          <p:nvPr/>
        </p:nvSpPr>
        <p:spPr>
          <a:xfrm>
            <a:off x="1403648" y="378904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BD5A1E-FE70-D942-87FF-326B8A65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8904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3FE823E-4A41-554F-AD89-DD5B7976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66655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EBFB54B-FA97-094F-8B97-847F83D721F0}"/>
              </a:ext>
            </a:extLst>
          </p:cNvPr>
          <p:cNvSpPr txBox="1"/>
          <p:nvPr/>
        </p:nvSpPr>
        <p:spPr>
          <a:xfrm>
            <a:off x="1403648" y="479715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28BED1-4822-9640-8542-6F933DFB4DAB}"/>
              </a:ext>
            </a:extLst>
          </p:cNvPr>
          <p:cNvSpPr txBox="1"/>
          <p:nvPr/>
        </p:nvSpPr>
        <p:spPr>
          <a:xfrm>
            <a:off x="539552" y="69269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IPython</a:t>
            </a:r>
            <a:r>
              <a:rPr lang="ja-JP" altLang="en-US"/>
              <a:t>という</a:t>
            </a:r>
            <a:endParaRPr lang="en-US" altLang="ja-JP"/>
          </a:p>
          <a:p>
            <a:r>
              <a:rPr lang="ja-JP" altLang="en-US"/>
              <a:t>対話的シェルを起動</a:t>
            </a:r>
            <a:endParaRPr lang="en-US" altLang="ja-JP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61B38C0-644D-6B45-8D95-4D6E3D365F95}"/>
              </a:ext>
            </a:extLst>
          </p:cNvPr>
          <p:cNvSpPr/>
          <p:nvPr/>
        </p:nvSpPr>
        <p:spPr>
          <a:xfrm>
            <a:off x="467544" y="1412776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FDBEF3-0374-E440-A52E-974ADEE0FCD6}"/>
              </a:ext>
            </a:extLst>
          </p:cNvPr>
          <p:cNvSpPr/>
          <p:nvPr/>
        </p:nvSpPr>
        <p:spPr>
          <a:xfrm>
            <a:off x="3995936" y="1340768"/>
            <a:ext cx="280831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for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i </a:t>
            </a:r>
            <a:r>
              <a:rPr lang="en" altLang="ja-JP" sz="1100">
                <a:solidFill>
                  <a:srgbClr val="C200FF"/>
                </a:solidFill>
                <a:effectLst/>
                <a:latin typeface="Monaco" pitchFamily="2" charset="0"/>
              </a:rPr>
              <a:t>in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[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]: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 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    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(i)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 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   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2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3</a:t>
            </a:r>
          </a:p>
        </p:txBody>
      </p:sp>
      <p:sp>
        <p:nvSpPr>
          <p:cNvPr id="20" name="右大かっこ 19">
            <a:extLst>
              <a:ext uri="{FF2B5EF4-FFF2-40B4-BE49-F238E27FC236}">
                <a16:creationId xmlns:a16="http://schemas.microsoft.com/office/drawing/2014/main" id="{2CD58CB0-D233-0D4F-9E32-6181EC1DBB6C}"/>
              </a:ext>
            </a:extLst>
          </p:cNvPr>
          <p:cNvSpPr/>
          <p:nvPr/>
        </p:nvSpPr>
        <p:spPr>
          <a:xfrm>
            <a:off x="6156176" y="2348880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大かっこ 20">
            <a:extLst>
              <a:ext uri="{FF2B5EF4-FFF2-40B4-BE49-F238E27FC236}">
                <a16:creationId xmlns:a16="http://schemas.microsoft.com/office/drawing/2014/main" id="{6E3D44E4-7DA5-D243-93FC-0C4B63B5EE06}"/>
              </a:ext>
            </a:extLst>
          </p:cNvPr>
          <p:cNvSpPr/>
          <p:nvPr/>
        </p:nvSpPr>
        <p:spPr>
          <a:xfrm>
            <a:off x="6156176" y="2924944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F74515-2662-E34E-B0C1-6DB717E91465}"/>
              </a:ext>
            </a:extLst>
          </p:cNvPr>
          <p:cNvSpPr txBox="1"/>
          <p:nvPr/>
        </p:nvSpPr>
        <p:spPr>
          <a:xfrm>
            <a:off x="6948264" y="23802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7A238B9-79BC-7D4B-A13E-FB088F94E5BB}"/>
              </a:ext>
            </a:extLst>
          </p:cNvPr>
          <p:cNvSpPr txBox="1"/>
          <p:nvPr/>
        </p:nvSpPr>
        <p:spPr>
          <a:xfrm>
            <a:off x="6948264" y="2956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実行結果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6D7EA5B-5FE1-BD4A-9991-E33203BEA7CB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flipH="1">
            <a:off x="6300192" y="2564904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CACCBA9-26F7-504F-B939-EC6AD69D70EC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flipH="1">
            <a:off x="6300192" y="3140968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1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F0349B4-7360-8640-9EA5-326D77EE4A03}"/>
              </a:ext>
            </a:extLst>
          </p:cNvPr>
          <p:cNvSpPr txBox="1"/>
          <p:nvPr/>
        </p:nvSpPr>
        <p:spPr>
          <a:xfrm>
            <a:off x="1763688" y="188640"/>
            <a:ext cx="3325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Jupyter Notebook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B7C1D5-3DF9-0045-8B11-325016596A22}"/>
              </a:ext>
            </a:extLst>
          </p:cNvPr>
          <p:cNvSpPr txBox="1"/>
          <p:nvPr/>
        </p:nvSpPr>
        <p:spPr>
          <a:xfrm>
            <a:off x="539552" y="692696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を実行すると、ブラウザが起動するので「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E54BA4-6BF7-F548-A707-D9324EF7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4608512" cy="1680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C666B-6E39-BF46-AAFB-D19F3046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933056"/>
            <a:ext cx="4536504" cy="150817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AFAF3980-AA88-4044-B7E7-80AD296F64B4}"/>
              </a:ext>
            </a:extLst>
          </p:cNvPr>
          <p:cNvSpPr/>
          <p:nvPr/>
        </p:nvSpPr>
        <p:spPr>
          <a:xfrm>
            <a:off x="5436096" y="1916832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F89ECCB-10FA-9541-9E2F-177C7498F1AC}"/>
              </a:ext>
            </a:extLst>
          </p:cNvPr>
          <p:cNvSpPr/>
          <p:nvPr/>
        </p:nvSpPr>
        <p:spPr>
          <a:xfrm rot="5400000">
            <a:off x="3239852" y="303295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2629FE-468D-7241-8BC8-A1E811D19A22}"/>
              </a:ext>
            </a:extLst>
          </p:cNvPr>
          <p:cNvSpPr txBox="1"/>
          <p:nvPr/>
        </p:nvSpPr>
        <p:spPr>
          <a:xfrm>
            <a:off x="539552" y="342900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9" name="右大かっこ 8">
            <a:extLst>
              <a:ext uri="{FF2B5EF4-FFF2-40B4-BE49-F238E27FC236}">
                <a16:creationId xmlns:a16="http://schemas.microsoft.com/office/drawing/2014/main" id="{F4A371CB-6CE5-9740-8DDD-5AD3012E0FE0}"/>
              </a:ext>
            </a:extLst>
          </p:cNvPr>
          <p:cNvSpPr/>
          <p:nvPr/>
        </p:nvSpPr>
        <p:spPr>
          <a:xfrm>
            <a:off x="4788024" y="4045714"/>
            <a:ext cx="72008" cy="21602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5A5C3B22-7839-8D4A-8F1C-C7238426ACD9}"/>
              </a:ext>
            </a:extLst>
          </p:cNvPr>
          <p:cNvSpPr/>
          <p:nvPr/>
        </p:nvSpPr>
        <p:spPr>
          <a:xfrm>
            <a:off x="5004048" y="4257092"/>
            <a:ext cx="72008" cy="108012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DAB7BE-787D-774D-B6DE-B508B924A63A}"/>
              </a:ext>
            </a:extLst>
          </p:cNvPr>
          <p:cNvSpPr txBox="1"/>
          <p:nvPr/>
        </p:nvSpPr>
        <p:spPr>
          <a:xfrm>
            <a:off x="5580112" y="39690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D91BCBC-6519-3D42-A30E-21175FA87037}"/>
              </a:ext>
            </a:extLst>
          </p:cNvPr>
          <p:cNvSpPr txBox="1"/>
          <p:nvPr/>
        </p:nvSpPr>
        <p:spPr>
          <a:xfrm>
            <a:off x="5580112" y="46124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E795D05-7CF3-8040-9022-5DEF4841417A}"/>
              </a:ext>
            </a:extLst>
          </p:cNvPr>
          <p:cNvCxnSpPr>
            <a:cxnSpLocks/>
            <a:stCxn id="11" idx="1"/>
            <a:endCxn id="9" idx="2"/>
          </p:cNvCxnSpPr>
          <p:nvPr/>
        </p:nvCxnSpPr>
        <p:spPr>
          <a:xfrm flipH="1">
            <a:off x="4860032" y="4153726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B3FB403-F01E-8E4C-85BC-D24572755848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076056" y="4797152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E5BC07-DF11-8A48-A9C8-986E5D18EFAB}"/>
              </a:ext>
            </a:extLst>
          </p:cNvPr>
          <p:cNvSpPr txBox="1"/>
          <p:nvPr/>
        </p:nvSpPr>
        <p:spPr>
          <a:xfrm>
            <a:off x="1403648" y="5487198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BC7E0C5D-F3C9-DA44-9EE2-922E9499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487198"/>
            <a:ext cx="584200" cy="56959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4E2FC88-F663-744E-9A9E-B6F347D27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6178719"/>
            <a:ext cx="584200" cy="56959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CC367B8-D2A3-D542-A524-9E831904AF5E}"/>
              </a:ext>
            </a:extLst>
          </p:cNvPr>
          <p:cNvSpPr txBox="1"/>
          <p:nvPr/>
        </p:nvSpPr>
        <p:spPr>
          <a:xfrm>
            <a:off x="1403648" y="630932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4304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コードブロックとは</a:t>
            </a:r>
            <a:r>
              <a:rPr lang="en-US" altLang="ja-JP" dirty="0"/>
              <a:t>(1/2)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8540" y="755374"/>
            <a:ext cx="6875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プログラムは、いくつかの文</a:t>
            </a:r>
            <a:r>
              <a:rPr lang="en-US" altLang="ja-JP" sz="2400" dirty="0"/>
              <a:t>(statement)</a:t>
            </a:r>
            <a:r>
              <a:rPr lang="ja-JP" altLang="en-US" sz="2400" dirty="0" err="1"/>
              <a:t>で</a:t>
            </a:r>
            <a:r>
              <a:rPr lang="ja-JP" altLang="en-US" sz="2400" dirty="0"/>
              <a:t>できている</a:t>
            </a:r>
            <a:endParaRPr lang="en-US" altLang="ja-JP" sz="2400" dirty="0"/>
          </a:p>
          <a:p>
            <a:r>
              <a:rPr lang="ja-JP" altLang="en-US" sz="2400" dirty="0"/>
              <a:t>文の意味上の</a:t>
            </a:r>
            <a:r>
              <a:rPr kumimoji="1" lang="ja-JP" altLang="en-US" sz="2400" dirty="0"/>
              <a:t>まとまりをブロック</a:t>
            </a:r>
            <a:r>
              <a:rPr kumimoji="1" lang="en-US" altLang="ja-JP" sz="2400" dirty="0"/>
              <a:t>(block)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692023" y="2191736"/>
            <a:ext cx="1649896" cy="522372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a&gt;0</a:t>
            </a:r>
            <a:r>
              <a:rPr lang="ja-JP" altLang="en-US" sz="2400" dirty="0"/>
              <a:t>か？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>
            <a:stCxn id="7" idx="3"/>
            <a:endCxn id="12" idx="1"/>
          </p:cNvCxnSpPr>
          <p:nvPr/>
        </p:nvCxnSpPr>
        <p:spPr>
          <a:xfrm flipV="1">
            <a:off x="3341919" y="2095620"/>
            <a:ext cx="1083365" cy="3573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3"/>
            <a:endCxn id="13" idx="1"/>
          </p:cNvCxnSpPr>
          <p:nvPr/>
        </p:nvCxnSpPr>
        <p:spPr>
          <a:xfrm>
            <a:off x="3341919" y="2452922"/>
            <a:ext cx="1083365" cy="4226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425284" y="1840231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dirty="0"/>
              <a:t>Yes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425284" y="2620220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No</a:t>
            </a:r>
            <a:r>
              <a:rPr lang="ja-JP" altLang="en-US" sz="2400" dirty="0"/>
              <a:t>と表示</a:t>
            </a:r>
            <a:endParaRPr lang="en-US" altLang="ja-JP" sz="2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16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971579" y="2445726"/>
            <a:ext cx="6907696" cy="277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コードブロックとは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826345" y="2924027"/>
            <a:ext cx="1749286" cy="326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6344" y="3729097"/>
            <a:ext cx="2246243" cy="4559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" name="正方形/長方形 2"/>
          <p:cNvSpPr/>
          <p:nvPr/>
        </p:nvSpPr>
        <p:spPr>
          <a:xfrm>
            <a:off x="236080" y="1967425"/>
            <a:ext cx="77624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latin typeface="Consolas" panose="020B0609020204030204" pitchFamily="49" charset="0"/>
              </a:rPr>
              <a:t> fib (k, h):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(0, 1):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k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h: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h[k]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h[k] = fib(k-1, h) + fib(k-2, h)</a:t>
            </a:r>
          </a:p>
          <a:p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    return h[k]</a:t>
            </a:r>
            <a:endParaRPr lang="en-US" altLang="ja-JP" sz="28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32735" y="705678"/>
            <a:ext cx="663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は、コードブロックをインデントで表現する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オフサイドルール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668936" y="2077979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645205" y="1616314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関数が作るブロック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02643" y="2851309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文が作るブロック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3575631" y="3087412"/>
            <a:ext cx="259411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7AF2D9-C739-E44D-AE9F-7C823F77555B}"/>
              </a:ext>
            </a:extLst>
          </p:cNvPr>
          <p:cNvSpPr txBox="1"/>
          <p:nvPr/>
        </p:nvSpPr>
        <p:spPr>
          <a:xfrm>
            <a:off x="311972" y="5637007"/>
            <a:ext cx="8295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他の多くの言語では、インデントは無視される</a:t>
            </a:r>
            <a:endParaRPr kumimoji="1" lang="en-US" altLang="ja-JP" sz="2400" dirty="0"/>
          </a:p>
          <a:p>
            <a:r>
              <a:rPr lang="ja-JP" altLang="en-US" sz="2400" dirty="0"/>
              <a:t>言語仕様としてインデントが使われるのが</a:t>
            </a:r>
            <a:r>
              <a:rPr lang="en-US" altLang="ja-JP" sz="2400" dirty="0"/>
              <a:t>Python</a:t>
            </a:r>
            <a:r>
              <a:rPr lang="ja-JP" altLang="en-US" sz="2400" dirty="0"/>
              <a:t>の最大の特徴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1283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</TotalTime>
  <Words>492</Words>
  <Application>Microsoft Macintosh PowerPoint</Application>
  <PresentationFormat>画面に合わせる (4:3)</PresentationFormat>
  <Paragraphs>122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7" baseType="lpstr">
      <vt:lpstr>ＭＳ Ｐゴシック</vt:lpstr>
      <vt:lpstr>游ゴシック</vt:lpstr>
      <vt:lpstr>游ゴシック Light</vt:lpstr>
      <vt:lpstr>Arial</vt:lpstr>
      <vt:lpstr>Calibri</vt:lpstr>
      <vt:lpstr>Calibri Light</vt:lpstr>
      <vt:lpstr>Consolas</vt:lpstr>
      <vt:lpstr>Menlo</vt:lpstr>
      <vt:lpstr>Monaco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コードブロックとは(1/2)</vt:lpstr>
      <vt:lpstr>コードブロックとは(2/2)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84</cp:revision>
  <dcterms:created xsi:type="dcterms:W3CDTF">2019-01-02T05:23:01Z</dcterms:created>
  <dcterms:modified xsi:type="dcterms:W3CDTF">2019-05-24T07:05:40Z</dcterms:modified>
</cp:coreProperties>
</file>